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ofPieChart>
        <c:ofPieType val="bar"/>
        <c:varyColors val="1"/>
        <c:gapWidth val="100"/>
        <c:secondPieSize val="75"/>
        <c:serLines/>
      </c:of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E08EB6E-F00A-4458-8366-B7643E6935E3}" type="datetimeFigureOut">
              <a:rPr lang="en-US" smtClean="0"/>
              <a:t>7/20/2011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8BA35FC-D69C-4A19-9607-AABDF87331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xfam.org/es/cambioclimatico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www.oxfam.org/es/campaigns/agriculture/food_prices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3GD9GpUIpk&amp;feature=relate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ite101.net/content/las-mujeres-en-afganistan-durante-el-regimen-taliban-a36223" TargetMode="External"/><Relationship Id="rId2" Type="http://schemas.openxmlformats.org/officeDocument/2006/relationships/hyperlink" Target="http://www.bbc.co.uk/mundo/noticias/2011/07/110720_somalia_hambruna_mr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ews.bbc.co.uk/hi/spanish/business/newsid_6961000/6961756.stm" TargetMode="External"/><Relationship Id="rId5" Type="http://schemas.openxmlformats.org/officeDocument/2006/relationships/hyperlink" Target="http://www.bbc.co.uk/mundo/ciencia_tecnologia/2009/08/090820_1551_sequia_lp.shtml" TargetMode="External"/><Relationship Id="rId4" Type="http://schemas.openxmlformats.org/officeDocument/2006/relationships/hyperlink" Target="http://www.bbc.co.uk/mundo/america_latina/2010/03/100303_chile_voluntarios_terremoto_jrg.shtml?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humana.cl/index.php?option=com_content&amp;task=view&amp;id=2657&amp;Itemid=91" TargetMode="External"/><Relationship Id="rId2" Type="http://schemas.openxmlformats.org/officeDocument/2006/relationships/hyperlink" Target="http://vision-global.blogspot.com/2007/09/diferencias-entre-las-generacione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erratv.terra.com.co/videos/Entretenimiento/Gente/5424-126963/Angela-Patricia-Janiot-entrevista-para-Terracomco.ht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Autora: Louise Hancock/Oxf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505200"/>
            <a:ext cx="4495800" cy="2286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33400"/>
            <a:ext cx="6872068" cy="1524000"/>
          </a:xfrm>
        </p:spPr>
        <p:txBody>
          <a:bodyPr/>
          <a:lstStyle/>
          <a:p>
            <a:r>
              <a:rPr lang="en-US" dirty="0" err="1" smtClean="0"/>
              <a:t>Familia</a:t>
            </a:r>
            <a:r>
              <a:rPr lang="en-US" dirty="0" smtClean="0"/>
              <a:t> &amp; </a:t>
            </a:r>
            <a:r>
              <a:rPr lang="en-US" dirty="0" err="1" smtClean="0"/>
              <a:t>comunidad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5756752"/>
            <a:ext cx="6945220" cy="1101248"/>
          </a:xfrm>
        </p:spPr>
        <p:txBody>
          <a:bodyPr>
            <a:noAutofit/>
          </a:bodyPr>
          <a:lstStyle/>
          <a:p>
            <a:r>
              <a:rPr lang="es-CO" sz="4800" dirty="0" smtClean="0"/>
              <a:t>La ciudadanía global </a:t>
            </a:r>
            <a:endParaRPr lang="es-CO" sz="4800" dirty="0"/>
          </a:p>
        </p:txBody>
      </p:sp>
      <p:pic>
        <p:nvPicPr>
          <p:cNvPr id="15364" name="Picture 4" descr="Unos niños observan una pequeña planta de sorgo. Autor: Ami Vitale/Oxfa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524000"/>
            <a:ext cx="4381500" cy="2190750"/>
          </a:xfrm>
          <a:prstGeom prst="rect">
            <a:avLst/>
          </a:prstGeom>
          <a:noFill/>
        </p:spPr>
      </p:pic>
      <p:pic>
        <p:nvPicPr>
          <p:cNvPr id="15366" name="Picture 6" descr="Arroz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81400"/>
            <a:ext cx="4381500" cy="2190750"/>
          </a:xfrm>
          <a:prstGeom prst="rect">
            <a:avLst/>
          </a:prstGeom>
          <a:noFill/>
        </p:spPr>
      </p:pic>
      <p:pic>
        <p:nvPicPr>
          <p:cNvPr id="15362" name="Picture 2" descr="Una mujer que ha creado una cooperativa de pescadores ríe ante la cámara. Autor: Rajendra Shaw/Oxfa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524000"/>
            <a:ext cx="4381500" cy="2247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CO" u="sng" dirty="0" smtClean="0"/>
              <a:t>Exploración:</a:t>
            </a:r>
            <a:r>
              <a:rPr lang="es-CO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9416"/>
            <a:ext cx="7315200" cy="4846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O" dirty="0" smtClean="0"/>
              <a:t>Lluvia </a:t>
            </a:r>
            <a:r>
              <a:rPr lang="es-CO" dirty="0" smtClean="0"/>
              <a:t>de ideas sobre el concepto de ciudadanía global.</a:t>
            </a:r>
            <a:endParaRPr lang="en-US" dirty="0" smtClean="0"/>
          </a:p>
          <a:p>
            <a:pPr>
              <a:buNone/>
            </a:pPr>
            <a:r>
              <a:rPr lang="es-CO" dirty="0" smtClean="0"/>
              <a:t>Identificar algunas ideas relacionadas con las </a:t>
            </a:r>
            <a:r>
              <a:rPr lang="es-CO" dirty="0" smtClean="0"/>
              <a:t>preguntas claves </a:t>
            </a:r>
            <a:r>
              <a:rPr lang="es-CO" dirty="0" smtClean="0"/>
              <a:t>de este módulo.</a:t>
            </a:r>
            <a:endParaRPr lang="en-US" dirty="0" smtClean="0"/>
          </a:p>
          <a:p>
            <a:pPr lvl="0"/>
            <a:r>
              <a:rPr lang="es-CO" dirty="0" smtClean="0"/>
              <a:t>¿Qué significa ser ciudadano del mundo?</a:t>
            </a:r>
            <a:endParaRPr lang="en-US" dirty="0" smtClean="0"/>
          </a:p>
          <a:p>
            <a:pPr lvl="0"/>
            <a:r>
              <a:rPr lang="es-CO" dirty="0" smtClean="0"/>
              <a:t>¿Qué responsabilidades tiene un ciudadano?</a:t>
            </a:r>
            <a:endParaRPr lang="en-US" dirty="0" smtClean="0"/>
          </a:p>
          <a:p>
            <a:pPr lvl="0"/>
            <a:r>
              <a:rPr lang="es-CO" dirty="0" smtClean="0"/>
              <a:t>¿Cuáles son los problemas principales del mundo?</a:t>
            </a:r>
            <a:endParaRPr lang="en-US" dirty="0" smtClean="0"/>
          </a:p>
          <a:p>
            <a:pPr lvl="0"/>
            <a:r>
              <a:rPr lang="es-CO" dirty="0" smtClean="0"/>
              <a:t>¿Cuál es el impacto de los problemas de un país al otro?</a:t>
            </a:r>
            <a:endParaRPr lang="en-US" dirty="0" smtClean="0"/>
          </a:p>
          <a:p>
            <a:pPr lvl="0"/>
            <a:r>
              <a:rPr lang="es-CO" dirty="0" smtClean="0"/>
              <a:t>¿Qué organizaciones tienen un impacto social/económico en el mundo?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Cooperación: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Los estudiantes compartirán ideas </a:t>
            </a:r>
            <a:r>
              <a:rPr lang="es-CO" dirty="0" smtClean="0"/>
              <a:t>con toda la clase y </a:t>
            </a:r>
            <a:r>
              <a:rPr lang="es-CO" dirty="0" smtClean="0"/>
              <a:t>generarán una </a:t>
            </a:r>
            <a:r>
              <a:rPr lang="es-CO" dirty="0" smtClean="0"/>
              <a:t>colección de asociaciones en el tablero</a:t>
            </a:r>
            <a:r>
              <a:rPr lang="es-CO" dirty="0" smtClean="0"/>
              <a:t>.</a:t>
            </a:r>
          </a:p>
          <a:p>
            <a:endParaRPr lang="es-CO" dirty="0" smtClean="0"/>
          </a:p>
          <a:p>
            <a:r>
              <a:rPr lang="es-CO" dirty="0" smtClean="0"/>
              <a:t>Después que se haya generado primera lista, los estudiantes verán el siguiente video </a:t>
            </a:r>
          </a:p>
          <a:p>
            <a:pPr>
              <a:buNone/>
            </a:pPr>
            <a:r>
              <a:rPr lang="es-CO" sz="1600" dirty="0" smtClean="0">
                <a:hlinkClick r:id="rId2"/>
              </a:rPr>
              <a:t>http://</a:t>
            </a:r>
            <a:r>
              <a:rPr lang="es-CO" sz="1600" dirty="0" smtClean="0">
                <a:hlinkClick r:id="rId2"/>
              </a:rPr>
              <a:t>www.youtube.com/watch?v=a3GD9GpUIpk&amp;feature=related</a:t>
            </a:r>
            <a:endParaRPr lang="es-CO" sz="1600" dirty="0" smtClean="0"/>
          </a:p>
          <a:p>
            <a:endParaRPr lang="es-CO" sz="1600" dirty="0" smtClean="0"/>
          </a:p>
          <a:p>
            <a:r>
              <a:rPr lang="es-CO" dirty="0" smtClean="0"/>
              <a:t>Los estudiantes repasarán sus ideas sobre la ciudadanía global. </a:t>
            </a:r>
            <a:endParaRPr lang="es-CO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CO" sz="4000" u="sng" dirty="0" smtClean="0"/>
              <a:t>Lectura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sz="2200" dirty="0" smtClean="0"/>
          </a:p>
          <a:p>
            <a:r>
              <a:rPr lang="en-US" sz="3800" b="1" dirty="0" err="1" smtClean="0"/>
              <a:t>Hambruna</a:t>
            </a:r>
            <a:r>
              <a:rPr lang="en-US" sz="3800" b="1" dirty="0" smtClean="0"/>
              <a:t> en Somalia ¿y </a:t>
            </a:r>
            <a:r>
              <a:rPr lang="en-US" sz="3800" b="1" dirty="0" err="1" smtClean="0"/>
              <a:t>ahora</a:t>
            </a:r>
            <a:r>
              <a:rPr lang="en-US" sz="3800" b="1" dirty="0" smtClean="0"/>
              <a:t> </a:t>
            </a:r>
            <a:r>
              <a:rPr lang="en-US" sz="3800" b="1" dirty="0" err="1" smtClean="0"/>
              <a:t>qué</a:t>
            </a:r>
            <a:r>
              <a:rPr lang="en-US" sz="3800" b="1" dirty="0" smtClean="0"/>
              <a:t>?</a:t>
            </a:r>
          </a:p>
          <a:p>
            <a:pPr>
              <a:buNone/>
            </a:pPr>
            <a:r>
              <a:rPr lang="en-US" sz="2200" b="1" dirty="0" smtClean="0">
                <a:hlinkClick r:id="rId2"/>
              </a:rPr>
              <a:t>http://</a:t>
            </a:r>
            <a:r>
              <a:rPr lang="en-US" sz="2200" b="1" dirty="0" smtClean="0">
                <a:hlinkClick r:id="rId2"/>
              </a:rPr>
              <a:t>www.bbc.co.uk/mundo/noticias/2011/07/110720_somalia_hambruna_mr.shtml</a:t>
            </a:r>
            <a:endParaRPr lang="en-US" sz="2200" b="1" dirty="0" smtClean="0"/>
          </a:p>
          <a:p>
            <a:endParaRPr lang="en-US" sz="2200" b="1" dirty="0" smtClean="0"/>
          </a:p>
          <a:p>
            <a:r>
              <a:rPr lang="es-CO" sz="3800" b="1" dirty="0" smtClean="0"/>
              <a:t>Las </a:t>
            </a:r>
            <a:r>
              <a:rPr lang="es-CO" sz="3800" b="1" dirty="0" smtClean="0"/>
              <a:t>mujeres en Afganistán durante el régimen talibán </a:t>
            </a:r>
            <a:r>
              <a:rPr lang="es-CO" sz="1700" u="sng" dirty="0" smtClean="0">
                <a:hlinkClick r:id="rId3"/>
              </a:rPr>
              <a:t>http://</a:t>
            </a:r>
            <a:r>
              <a:rPr lang="es-CO" sz="1700" u="sng" dirty="0" smtClean="0">
                <a:hlinkClick r:id="rId3"/>
              </a:rPr>
              <a:t>www.suite101.net/content/las-mujeres-en-afganistan-durante-el-regimen-taliban-a36223</a:t>
            </a:r>
            <a:endParaRPr lang="es-CO" sz="1700" u="sng" dirty="0" smtClean="0"/>
          </a:p>
          <a:p>
            <a:endParaRPr lang="en-US" sz="2000" dirty="0" smtClean="0"/>
          </a:p>
          <a:p>
            <a:r>
              <a:rPr lang="en-US" sz="3800" b="1" dirty="0" err="1" smtClean="0"/>
              <a:t>Trabajo</a:t>
            </a:r>
            <a:r>
              <a:rPr lang="en-US" sz="3800" b="1" dirty="0" smtClean="0"/>
              <a:t> </a:t>
            </a:r>
            <a:r>
              <a:rPr lang="en-US" sz="3800" b="1" dirty="0" err="1" smtClean="0"/>
              <a:t>voluntario</a:t>
            </a:r>
            <a:r>
              <a:rPr lang="en-US" sz="3800" b="1" dirty="0" smtClean="0"/>
              <a:t> </a:t>
            </a:r>
            <a:r>
              <a:rPr lang="en-US" sz="3800" b="1" dirty="0" err="1" smtClean="0"/>
              <a:t>busca</a:t>
            </a:r>
            <a:r>
              <a:rPr lang="en-US" sz="3800" b="1" dirty="0" smtClean="0"/>
              <a:t> </a:t>
            </a:r>
            <a:r>
              <a:rPr lang="en-US" sz="3800" b="1" dirty="0" err="1" smtClean="0"/>
              <a:t>levantar</a:t>
            </a:r>
            <a:r>
              <a:rPr lang="en-US" sz="3800" b="1" dirty="0" smtClean="0"/>
              <a:t> a Chile</a:t>
            </a:r>
          </a:p>
          <a:p>
            <a:pPr>
              <a:buNone/>
            </a:pPr>
            <a:r>
              <a:rPr lang="en-US" sz="1800" dirty="0" smtClean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www.bbc.co.uk/mundo/america_latina/2010/03/100303_chile_voluntarios_terremoto_jrg.shtml?s</a:t>
            </a:r>
            <a:endParaRPr lang="en-US" sz="1800" dirty="0" smtClean="0"/>
          </a:p>
          <a:p>
            <a:pPr lvl="2">
              <a:buNone/>
            </a:pPr>
            <a:endParaRPr lang="en-US" sz="2200" b="1" dirty="0" smtClean="0"/>
          </a:p>
          <a:p>
            <a:r>
              <a:rPr lang="es-CO" sz="3800" b="1" dirty="0" smtClean="0"/>
              <a:t>Las </a:t>
            </a:r>
            <a:r>
              <a:rPr lang="es-CO" sz="3800" b="1" dirty="0" smtClean="0"/>
              <a:t>sequias intensas afectan al planeta BBC </a:t>
            </a:r>
            <a:r>
              <a:rPr lang="es-CO" sz="3800" b="1" dirty="0" smtClean="0"/>
              <a:t>Mundo</a:t>
            </a:r>
          </a:p>
          <a:p>
            <a:pPr>
              <a:buNone/>
            </a:pPr>
            <a:r>
              <a:rPr lang="en-US" sz="2200" dirty="0" smtClean="0">
                <a:hlinkClick r:id="rId5"/>
              </a:rPr>
              <a:t>http://</a:t>
            </a:r>
            <a:r>
              <a:rPr lang="en-US" sz="2200" dirty="0" smtClean="0">
                <a:hlinkClick r:id="rId5"/>
              </a:rPr>
              <a:t>www.bbc.co.uk/mundo/ciencia_tecnologia/2009/08/090820_1551_sequia_lp.shtml</a:t>
            </a:r>
            <a:endParaRPr lang="en-US" sz="2200" dirty="0" smtClean="0"/>
          </a:p>
          <a:p>
            <a:pPr lvl="2">
              <a:buNone/>
            </a:pPr>
            <a:endParaRPr lang="es-CO" sz="2200" dirty="0" smtClean="0"/>
          </a:p>
          <a:p>
            <a:r>
              <a:rPr lang="es-CO" sz="4200" b="1" dirty="0" smtClean="0"/>
              <a:t>Un </a:t>
            </a:r>
            <a:r>
              <a:rPr lang="es-CO" sz="4200" b="1" dirty="0" smtClean="0"/>
              <a:t>poco de dinero y grandes cambios – microcrédito. </a:t>
            </a:r>
            <a:r>
              <a:rPr lang="es-CO" sz="2500" b="1" dirty="0" smtClean="0">
                <a:hlinkClick r:id="rId6"/>
              </a:rPr>
              <a:t>http://</a:t>
            </a:r>
            <a:r>
              <a:rPr lang="es-CO" sz="2500" b="1" dirty="0" smtClean="0">
                <a:hlinkClick r:id="rId6"/>
              </a:rPr>
              <a:t>news.bbc.co.uk/hi/spanish/business/newsid_6961000/6961756.stm</a:t>
            </a:r>
            <a:endParaRPr lang="es-CO" sz="2500" b="1" dirty="0" smtClean="0"/>
          </a:p>
          <a:p>
            <a:endParaRPr lang="es-CO" sz="4200" b="1" dirty="0" smtClean="0"/>
          </a:p>
          <a:p>
            <a:pPr lvl="2"/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C:\Users\MOM\AppData\Local\Microsoft\Windows\Temporary Internet Files\Content.IE5\K8524JSJ\MC91021632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0"/>
            <a:ext cx="2535235" cy="26989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Sintesis</a:t>
            </a:r>
            <a:r>
              <a:rPr lang="es-CO" dirty="0" smtClean="0"/>
              <a:t> </a:t>
            </a:r>
            <a:r>
              <a:rPr lang="es-CO" dirty="0" err="1" smtClean="0"/>
              <a:t>tematica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sz="2800" dirty="0" smtClean="0"/>
              <a:t>Después de leer en grupos, los estudiantes deben hacer un diagrama con la definición de la “Ciudadanía Global” y los problemas que enfrentan. </a:t>
            </a:r>
            <a:endParaRPr lang="en-US" sz="2800" dirty="0" smtClean="0"/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524000" y="3733800"/>
          <a:ext cx="36576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6387" name="Picture 3" descr="C:\Users\MOM\AppData\Local\Microsoft\Windows\Temporary Internet Files\Content.IE5\1ZKFR3F1\MC90029053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886200"/>
            <a:ext cx="2129073" cy="2064190"/>
          </a:xfrm>
          <a:prstGeom prst="rect">
            <a:avLst/>
          </a:prstGeom>
          <a:noFill/>
        </p:spPr>
      </p:pic>
      <p:pic>
        <p:nvPicPr>
          <p:cNvPr id="16388" name="Picture 4" descr="C:\Users\MOM\AppData\Local\Microsoft\Windows\Temporary Internet Files\Content.IE5\BBK1ZOC7\MC900441462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4115143"/>
            <a:ext cx="3352457" cy="2742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72390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s-CO" sz="3600" dirty="0" smtClean="0"/>
              <a:t>Investigación y </a:t>
            </a:r>
            <a:r>
              <a:rPr lang="es-CO" sz="3600" dirty="0" smtClean="0"/>
              <a:t>presentación oral formal.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 smtClean="0"/>
              <a:t>Los estudiantes </a:t>
            </a:r>
            <a:r>
              <a:rPr lang="es-CO" dirty="0" smtClean="0"/>
              <a:t>deben investigar uno de los problemas mundiales relacionados con la “ciudadanía global”. </a:t>
            </a:r>
            <a:endParaRPr lang="es-CO" dirty="0" smtClean="0"/>
          </a:p>
          <a:p>
            <a:pPr algn="ctr">
              <a:buNone/>
            </a:pPr>
            <a:r>
              <a:rPr lang="es-CO" dirty="0" smtClean="0"/>
              <a:t>Identificar </a:t>
            </a:r>
            <a:r>
              <a:rPr lang="es-CO" dirty="0" smtClean="0"/>
              <a:t>los países más afectados por el problema y las organizaciones mundiales que trabajan para su erradicación.  </a:t>
            </a:r>
            <a:endParaRPr lang="es-CO" dirty="0" smtClean="0"/>
          </a:p>
          <a:p>
            <a:pPr algn="ctr">
              <a:buNone/>
            </a:pPr>
            <a:endParaRPr lang="es-CO" dirty="0" smtClean="0"/>
          </a:p>
          <a:p>
            <a:pPr algn="ctr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7411" name="Picture 3" descr="C:\Users\MOM\AppData\Local\Microsoft\Windows\Temporary Internet Files\Content.IE5\BBK1ZOC7\MC90019868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343400"/>
            <a:ext cx="5055606" cy="21381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4000" dirty="0" err="1" smtClean="0"/>
              <a:t>Evaluacion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CO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s-CO" sz="2800" b="1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Ensayo de tres fuentes – síntesis </a:t>
            </a:r>
          </a:p>
          <a:p>
            <a:pPr lvl="0"/>
            <a:r>
              <a:rPr lang="es-CO" sz="2800" b="1" dirty="0" smtClean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Lecturas </a:t>
            </a:r>
          </a:p>
          <a:p>
            <a:pPr lvl="0"/>
            <a:r>
              <a:rPr lang="es-CO" sz="2800" b="1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Diferencias generacionales</a:t>
            </a:r>
            <a:endParaRPr lang="es-CO" sz="2800" b="1" dirty="0" smtClean="0">
              <a:solidFill>
                <a:schemeClr val="tx1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lvl="1">
              <a:buNone/>
            </a:pPr>
            <a:r>
              <a:rPr lang="es-CO" sz="1200" b="1" dirty="0" smtClean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  <a:hlinkClick r:id="rId2"/>
              </a:rPr>
              <a:t>http://</a:t>
            </a:r>
            <a:r>
              <a:rPr lang="es-CO" sz="1200" b="1" dirty="0" smtClean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  <a:hlinkClick r:id="rId2"/>
              </a:rPr>
              <a:t>vision-global.blogspot.com/2007/09/diferencias-entre-las-generaciones.html</a:t>
            </a:r>
            <a:endParaRPr lang="es-CO" sz="1200" b="1" dirty="0" smtClean="0">
              <a:solidFill>
                <a:schemeClr val="tx1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r>
              <a:rPr lang="es-CO" sz="2800" b="1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La importancia de los trabajos voluntarios para la sociedad</a:t>
            </a:r>
            <a:endParaRPr lang="es-CO" sz="2800" b="1" dirty="0" smtClean="0">
              <a:solidFill>
                <a:schemeClr val="tx1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http://</a:t>
            </a: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www.prohumana.cl/index.php?option=com_content&amp;task=view&amp;id=2657&amp;Itemid=91</a:t>
            </a:r>
            <a:endParaRPr lang="en-US" sz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Audio – </a:t>
            </a:r>
            <a:r>
              <a:rPr lang="en-US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Entrevista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Angela Patria </a:t>
            </a:r>
            <a:r>
              <a:rPr lang="en-US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Janiot</a:t>
            </a:r>
            <a:endParaRPr lang="en-US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/>
              </a:rPr>
              <a:t>http://</a:t>
            </a:r>
            <a:r>
              <a:rPr lang="en-US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/>
              </a:rPr>
              <a:t>terratv.terra.com.co/videos/Entretenimiento/Gente/5424-126963/Angela-Patricia-Janiot-entrevista-para-Terracomco.htm</a:t>
            </a:r>
            <a:endParaRPr lang="en-US" sz="12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sz="1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434" name="Sound"/>
          <p:cNvSpPr>
            <a:spLocks noEditPoints="1" noChangeArrowheads="1"/>
          </p:cNvSpPr>
          <p:nvPr/>
        </p:nvSpPr>
        <p:spPr bwMode="auto">
          <a:xfrm>
            <a:off x="381000" y="2895600"/>
            <a:ext cx="1809750" cy="180975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5" name="Picture 3" descr="C:\Users\MOM\AppData\Local\Microsoft\Windows\Temporary Internet Files\Content.IE5\AY693K58\MC90043884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07720"/>
            <a:ext cx="6400800" cy="5242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88</TotalTime>
  <Words>286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Familia &amp; comunidad  </vt:lpstr>
      <vt:lpstr>Exploración:  </vt:lpstr>
      <vt:lpstr>Cooperación:</vt:lpstr>
      <vt:lpstr>Lectura </vt:lpstr>
      <vt:lpstr>Sintesis tematica </vt:lpstr>
      <vt:lpstr>Investigación y presentación oral formal.  </vt:lpstr>
      <vt:lpstr>Evaluacion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Familia &amp; comunidad</dc:title>
  <dc:creator>Aida Duran Perdomo</dc:creator>
  <cp:lastModifiedBy>Aida Duran Perdomo</cp:lastModifiedBy>
  <cp:revision>13</cp:revision>
  <dcterms:created xsi:type="dcterms:W3CDTF">2011-07-21T01:53:18Z</dcterms:created>
  <dcterms:modified xsi:type="dcterms:W3CDTF">2011-07-21T03:22:07Z</dcterms:modified>
</cp:coreProperties>
</file>